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97" r:id="rId3"/>
    <p:sldId id="284" r:id="rId4"/>
    <p:sldId id="288" r:id="rId5"/>
    <p:sldId id="290" r:id="rId6"/>
    <p:sldId id="291" r:id="rId7"/>
    <p:sldId id="292" r:id="rId8"/>
    <p:sldId id="293" r:id="rId9"/>
    <p:sldId id="296" r:id="rId10"/>
    <p:sldId id="294" r:id="rId11"/>
    <p:sldId id="295" r:id="rId12"/>
    <p:sldId id="289" r:id="rId13"/>
    <p:sldId id="258" r:id="rId14"/>
    <p:sldId id="263" r:id="rId15"/>
    <p:sldId id="264" r:id="rId16"/>
    <p:sldId id="265" r:id="rId17"/>
    <p:sldId id="266" r:id="rId18"/>
    <p:sldId id="267" r:id="rId19"/>
    <p:sldId id="298" r:id="rId20"/>
    <p:sldId id="299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86" r:id="rId31"/>
    <p:sldId id="287" r:id="rId32"/>
    <p:sldId id="280" r:id="rId33"/>
    <p:sldId id="281" r:id="rId34"/>
    <p:sldId id="282" r:id="rId35"/>
    <p:sldId id="283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2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16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5CA5-0139-B940-87A2-AFA1FE826530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F82B2-2B28-554D-9F0C-42F34FA39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94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F82B2-2B28-554D-9F0C-42F34FA399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83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674B-371F-BD4A-B061-DCF72907EDCA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674B-371F-BD4A-B061-DCF72907EDCA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04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674B-371F-BD4A-B061-DCF72907EDCA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91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674B-371F-BD4A-B061-DCF72907EDCA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7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674B-371F-BD4A-B061-DCF72907EDCA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3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674B-371F-BD4A-B061-DCF72907EDCA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41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674B-371F-BD4A-B061-DCF72907EDCA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34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674B-371F-BD4A-B061-DCF72907EDCA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97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674B-371F-BD4A-B061-DCF72907EDCA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53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674B-371F-BD4A-B061-DCF72907EDCA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90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D674B-371F-BD4A-B061-DCF72907EDCA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9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D674B-371F-BD4A-B061-DCF72907EDCA}" type="datetimeFigureOut">
              <a:rPr lang="en-US" smtClean="0"/>
              <a:t>07/25/2014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73642-7272-D64E-B047-F98A21FAD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7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formatics.jax.org" TargetMode="External"/><Relationship Id="rId3" Type="http://schemas.openxmlformats.org/officeDocument/2006/relationships/hyperlink" Target="http://www.mousemine.or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0"/>
            <a:ext cx="7772400" cy="1470025"/>
          </a:xfrm>
        </p:spPr>
        <p:txBody>
          <a:bodyPr/>
          <a:lstStyle/>
          <a:p>
            <a:r>
              <a:rPr lang="en-US" dirty="0" smtClean="0"/>
              <a:t>Making Sense of Gene Lists </a:t>
            </a:r>
            <a:br>
              <a:rPr lang="en-US" dirty="0" smtClean="0"/>
            </a:br>
            <a:r>
              <a:rPr lang="en-US" dirty="0" smtClean="0"/>
              <a:t>using MGI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84082"/>
            <a:ext cx="6400800" cy="1752600"/>
          </a:xfrm>
        </p:spPr>
        <p:txBody>
          <a:bodyPr/>
          <a:lstStyle/>
          <a:p>
            <a:r>
              <a:rPr lang="en-US" dirty="0" smtClean="0"/>
              <a:t>Short Course Bioinformatics Workshops</a:t>
            </a:r>
          </a:p>
          <a:p>
            <a:r>
              <a:rPr lang="en-US" dirty="0" smtClean="0"/>
              <a:t>2014</a:t>
            </a:r>
            <a:endParaRPr lang="en-US" dirty="0"/>
          </a:p>
        </p:txBody>
      </p:sp>
      <p:pic>
        <p:nvPicPr>
          <p:cNvPr id="4" name="Picture 3" descr="25-Year-MGI-Logo_v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795" y="4215276"/>
            <a:ext cx="4127201" cy="237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06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6 at 1.56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9967"/>
            <a:ext cx="9144000" cy="536197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6941051" y="1398771"/>
            <a:ext cx="1613228" cy="553639"/>
          </a:xfrm>
          <a:prstGeom prst="wedgeRectCallout">
            <a:avLst>
              <a:gd name="adj1" fmla="val -103267"/>
              <a:gd name="adj2" fmla="val 183576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4715" y="2725531"/>
            <a:ext cx="3162851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Input remains the same. </a:t>
            </a:r>
          </a:p>
          <a:p>
            <a:r>
              <a:rPr lang="en-US" sz="2000" dirty="0" smtClean="0"/>
              <a:t>Select new output option.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615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6 at 1.5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500"/>
            <a:ext cx="9144000" cy="46957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9115" y="4141086"/>
            <a:ext cx="3162851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OMIM annotations for orthologous human genes. </a:t>
            </a:r>
            <a:endParaRPr lang="en-US" sz="2000" dirty="0"/>
          </a:p>
        </p:txBody>
      </p:sp>
      <p:sp>
        <p:nvSpPr>
          <p:cNvPr id="4" name="Rectangular Callout 3"/>
          <p:cNvSpPr/>
          <p:nvPr/>
        </p:nvSpPr>
        <p:spPr>
          <a:xfrm>
            <a:off x="2676060" y="2291084"/>
            <a:ext cx="1613228" cy="553639"/>
          </a:xfrm>
          <a:prstGeom prst="wedgeRectCallout">
            <a:avLst>
              <a:gd name="adj1" fmla="val -110113"/>
              <a:gd name="adj2" fmla="val 10378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Download options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71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4203"/>
            <a:ext cx="8229600" cy="1143000"/>
          </a:xfrm>
        </p:spPr>
        <p:txBody>
          <a:bodyPr/>
          <a:lstStyle/>
          <a:p>
            <a:r>
              <a:rPr lang="en-US" dirty="0" err="1" smtClean="0"/>
              <a:t>MouseMine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06937" cy="500013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Mouse Mine</a:t>
            </a:r>
          </a:p>
          <a:p>
            <a:pPr lvl="1"/>
            <a:r>
              <a:rPr lang="en-US" dirty="0" smtClean="0"/>
              <a:t>Retrieve a list of genes in a region</a:t>
            </a:r>
          </a:p>
          <a:p>
            <a:pPr lvl="1"/>
            <a:r>
              <a:rPr lang="en-US" dirty="0" smtClean="0"/>
              <a:t>Upload a list of genes</a:t>
            </a:r>
          </a:p>
          <a:p>
            <a:pPr lvl="1"/>
            <a:r>
              <a:rPr lang="en-US" dirty="0" smtClean="0"/>
              <a:t>Generate annotations for a gene list</a:t>
            </a:r>
          </a:p>
          <a:p>
            <a:pPr lvl="1"/>
            <a:r>
              <a:rPr lang="en-US" dirty="0" smtClean="0"/>
              <a:t>One click access to </a:t>
            </a:r>
            <a:r>
              <a:rPr lang="en-US" dirty="0" err="1" smtClean="0"/>
              <a:t>orthologs</a:t>
            </a:r>
            <a:r>
              <a:rPr lang="en-US" dirty="0" smtClean="0"/>
              <a:t> in other model organism “mines”</a:t>
            </a:r>
          </a:p>
          <a:p>
            <a:r>
              <a:rPr lang="en-US" dirty="0" err="1" smtClean="0"/>
              <a:t>MouseMine</a:t>
            </a:r>
            <a:r>
              <a:rPr lang="en-US" dirty="0" smtClean="0"/>
              <a:t> provides widgets for gene set enrichment and list comparison functions</a:t>
            </a:r>
          </a:p>
          <a:p>
            <a:pPr lvl="1"/>
            <a:r>
              <a:rPr lang="en-US" dirty="0" smtClean="0"/>
              <a:t>Save gene lists</a:t>
            </a:r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templated</a:t>
            </a:r>
            <a:r>
              <a:rPr lang="en-US" dirty="0" smtClean="0"/>
              <a:t> searches you can return to again and again</a:t>
            </a:r>
          </a:p>
          <a:p>
            <a:pPr lvl="1"/>
            <a:endParaRPr lang="en-US" dirty="0"/>
          </a:p>
        </p:txBody>
      </p:sp>
      <p:pic>
        <p:nvPicPr>
          <p:cNvPr id="4" name="Picture 3" descr="nutshel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566" y="259662"/>
            <a:ext cx="1950571" cy="16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58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51" y="772962"/>
            <a:ext cx="6184647" cy="540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102910" y="6426205"/>
            <a:ext cx="221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www.mousemine.org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19436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MouseMine@MGI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2610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220" y="71196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MouseMine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0650" y="2217281"/>
            <a:ext cx="73800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Search for genes in a genomic region</a:t>
            </a:r>
          </a:p>
          <a:p>
            <a:pPr marL="342900" indent="-342900">
              <a:buAutoNum type="arabicPeriod"/>
            </a:pPr>
            <a:r>
              <a:rPr lang="en-US" dirty="0" smtClean="0"/>
              <a:t>Save the list of genes (gene list 1)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Review the annotations for the </a:t>
            </a:r>
            <a:r>
              <a:rPr lang="en-US" dirty="0" smtClean="0"/>
              <a:t>genes</a:t>
            </a:r>
          </a:p>
          <a:p>
            <a:pPr marL="342900" indent="-342900">
              <a:buAutoNum type="arabicPeriod"/>
            </a:pPr>
            <a:r>
              <a:rPr lang="en-US" dirty="0" smtClean="0"/>
              <a:t>Find all genes associated with lung development</a:t>
            </a:r>
          </a:p>
          <a:p>
            <a:pPr marL="342900" indent="-342900">
              <a:buAutoNum type="arabicPeriod"/>
            </a:pPr>
            <a:r>
              <a:rPr lang="en-US" dirty="0" smtClean="0"/>
              <a:t>Save the list of genes (gene list 2)</a:t>
            </a:r>
          </a:p>
          <a:p>
            <a:pPr marL="342900" indent="-342900">
              <a:buAutoNum type="arabicPeriod"/>
            </a:pPr>
            <a:r>
              <a:rPr lang="en-US" dirty="0" smtClean="0"/>
              <a:t>Find the subset of genes in gene list 1 that are annotated to “lung development”</a:t>
            </a:r>
          </a:p>
          <a:p>
            <a:pPr marL="342900" indent="-342900">
              <a:buAutoNum type="arabicPeriod"/>
            </a:pPr>
            <a:r>
              <a:rPr lang="en-US" dirty="0" smtClean="0">
                <a:sym typeface="Wingdings"/>
              </a:rPr>
              <a:t>Save the intersected gene list (gene list 3)</a:t>
            </a:r>
          </a:p>
        </p:txBody>
      </p:sp>
    </p:spTree>
    <p:extLst>
      <p:ext uri="{BB962C8B-B14F-4D97-AF65-F5344CB8AC3E}">
        <p14:creationId xmlns:p14="http://schemas.microsoft.com/office/powerpoint/2010/main" val="230699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91" y="727392"/>
            <a:ext cx="6764076" cy="5911069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3086028" y="1666760"/>
            <a:ext cx="899945" cy="254000"/>
          </a:xfrm>
          <a:prstGeom prst="wedgeRectCallout">
            <a:avLst>
              <a:gd name="adj1" fmla="val -12231"/>
              <a:gd name="adj2" fmla="val -232533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24072" y="184666"/>
            <a:ext cx="310097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Find all genes in a 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383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66786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193484" y="2441352"/>
            <a:ext cx="899945" cy="254000"/>
          </a:xfrm>
          <a:prstGeom prst="wedgeRectCallout">
            <a:avLst>
              <a:gd name="adj1" fmla="val 88942"/>
              <a:gd name="adj2" fmla="val 88236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193484" y="2994833"/>
            <a:ext cx="899945" cy="254000"/>
          </a:xfrm>
          <a:prstGeom prst="wedgeRectCallout">
            <a:avLst>
              <a:gd name="adj1" fmla="val 80954"/>
              <a:gd name="adj2" fmla="val 55216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409003" y="3954802"/>
            <a:ext cx="899945" cy="562282"/>
          </a:xfrm>
          <a:prstGeom prst="wedgeRectCallout">
            <a:avLst>
              <a:gd name="adj1" fmla="val 80954"/>
              <a:gd name="adj2" fmla="val 45764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3. Type or paste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731409" y="5663381"/>
            <a:ext cx="899945" cy="254000"/>
          </a:xfrm>
          <a:prstGeom prst="wedgeRectCallout">
            <a:avLst>
              <a:gd name="adj1" fmla="val 74298"/>
              <a:gd name="adj2" fmla="val 144843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4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3582" y="406103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1:147249520-</a:t>
            </a:r>
            <a:r>
              <a:rPr lang="en-US" dirty="0" smtClean="0"/>
              <a:t>183092234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0366" y="2623030"/>
            <a:ext cx="2169989" cy="7436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i="1" dirty="0" smtClean="0">
                <a:solidFill>
                  <a:schemeClr val="tx1"/>
                </a:solidFill>
              </a:rPr>
              <a:t>For this example, we only want the genes.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61420" y="4145280"/>
            <a:ext cx="2402836" cy="9342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i="1" dirty="0" smtClean="0">
                <a:solidFill>
                  <a:schemeClr val="tx1"/>
                </a:solidFill>
              </a:rPr>
              <a:t>You can enter multiple regions on the same or different chromosomes!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87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7-16 at 1.17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9144000" cy="383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ular Callout 2"/>
          <p:cNvSpPr/>
          <p:nvPr/>
        </p:nvSpPr>
        <p:spPr>
          <a:xfrm>
            <a:off x="3883430" y="1371600"/>
            <a:ext cx="899945" cy="254000"/>
          </a:xfrm>
          <a:prstGeom prst="wedgeRectCallout">
            <a:avLst>
              <a:gd name="adj1" fmla="val 42349"/>
              <a:gd name="adj2" fmla="val 215599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61384" y="230303"/>
            <a:ext cx="2294731" cy="369332"/>
          </a:xfrm>
          <a:prstGeom prst="rect">
            <a:avLst/>
          </a:prstGeom>
          <a:solidFill>
            <a:srgbClr val="D9D9D9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2. Create the gene list.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7030" y="3522590"/>
            <a:ext cx="2169989" cy="12155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i="1" dirty="0" smtClean="0">
                <a:solidFill>
                  <a:schemeClr val="tx1"/>
                </a:solidFill>
              </a:rPr>
              <a:t>Note that you can save this list of genes in several different formats.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128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07-16 at 1.19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545"/>
            <a:ext cx="9144000" cy="509421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2388632" y="2710049"/>
            <a:ext cx="899945" cy="254000"/>
          </a:xfrm>
          <a:prstGeom prst="wedgeRectCallout">
            <a:avLst>
              <a:gd name="adj1" fmla="val -12231"/>
              <a:gd name="adj2" fmla="val -246686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37571" y="5060548"/>
            <a:ext cx="5470880" cy="16014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i="1" dirty="0" smtClean="0">
                <a:solidFill>
                  <a:schemeClr val="tx1"/>
                </a:solidFill>
              </a:rPr>
              <a:t>Explore the information on this page…there are quick links to </a:t>
            </a:r>
            <a:r>
              <a:rPr lang="en-US" i="1" dirty="0" err="1" smtClean="0">
                <a:solidFill>
                  <a:schemeClr val="tx1"/>
                </a:solidFill>
              </a:rPr>
              <a:t>orthologs</a:t>
            </a:r>
            <a:r>
              <a:rPr lang="en-US" i="1" dirty="0" smtClean="0">
                <a:solidFill>
                  <a:schemeClr val="tx1"/>
                </a:solidFill>
              </a:rPr>
              <a:t> in other organisms, gene list enrichment results, and summaries of gene annotations.</a:t>
            </a:r>
          </a:p>
          <a:p>
            <a:endParaRPr lang="en-US" i="1" dirty="0">
              <a:solidFill>
                <a:schemeClr val="tx1"/>
              </a:solidFill>
            </a:endParaRPr>
          </a:p>
          <a:p>
            <a:r>
              <a:rPr lang="en-US" i="1" dirty="0" smtClean="0">
                <a:solidFill>
                  <a:schemeClr val="tx1"/>
                </a:solidFill>
              </a:rPr>
              <a:t>You can also forward this gene list to Batch Query!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44451" y="164171"/>
            <a:ext cx="2804749" cy="369332"/>
          </a:xfrm>
          <a:prstGeom prst="rect">
            <a:avLst/>
          </a:prstGeom>
          <a:solidFill>
            <a:srgbClr val="D9D9D9"/>
          </a:solidFill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Explore gene annotations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76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11.21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30" y="1472827"/>
            <a:ext cx="8302486" cy="2882252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6664964" y="4596587"/>
            <a:ext cx="899945" cy="254000"/>
          </a:xfrm>
          <a:prstGeom prst="wedgeRectCallout">
            <a:avLst>
              <a:gd name="adj1" fmla="val -12231"/>
              <a:gd name="adj2" fmla="val -246686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952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32" y="872958"/>
            <a:ext cx="8686800" cy="5147393"/>
          </a:xfrm>
        </p:spPr>
        <p:txBody>
          <a:bodyPr>
            <a:normAutofit fontScale="92500"/>
          </a:bodyPr>
          <a:lstStyle/>
          <a:p>
            <a:r>
              <a:rPr lang="en-US" dirty="0"/>
              <a:t>Gene </a:t>
            </a:r>
            <a:r>
              <a:rPr lang="en-US" dirty="0" smtClean="0"/>
              <a:t>Lists</a:t>
            </a:r>
          </a:p>
          <a:p>
            <a:pPr lvl="1"/>
            <a:r>
              <a:rPr lang="en-US" dirty="0" smtClean="0"/>
              <a:t>Differentially Expressed Genes (DEGS) from RNA </a:t>
            </a:r>
            <a:r>
              <a:rPr lang="en-US" dirty="0" err="1" smtClean="0"/>
              <a:t>Seq</a:t>
            </a:r>
            <a:r>
              <a:rPr lang="en-US" dirty="0" smtClean="0"/>
              <a:t> Analysis</a:t>
            </a:r>
          </a:p>
          <a:p>
            <a:pPr lvl="1"/>
            <a:r>
              <a:rPr lang="en-US" dirty="0" smtClean="0"/>
              <a:t>Genes in regions associated with complex trait mapping</a:t>
            </a:r>
          </a:p>
          <a:p>
            <a:pPr lvl="1"/>
            <a:r>
              <a:rPr lang="en-US" dirty="0" smtClean="0"/>
              <a:t>Genes identified from </a:t>
            </a:r>
            <a:r>
              <a:rPr lang="en-US" dirty="0" err="1" smtClean="0"/>
              <a:t>exome</a:t>
            </a:r>
            <a:r>
              <a:rPr lang="en-US" dirty="0" smtClean="0"/>
              <a:t> analysis</a:t>
            </a:r>
          </a:p>
          <a:p>
            <a:r>
              <a:rPr lang="en-US" dirty="0" smtClean="0"/>
              <a:t>Gene List Analyses</a:t>
            </a:r>
          </a:p>
          <a:p>
            <a:pPr lvl="1"/>
            <a:r>
              <a:rPr lang="en-US" dirty="0" smtClean="0"/>
              <a:t>What are the functions, phenotypes, and disease associations for all of the genes in a list?</a:t>
            </a:r>
          </a:p>
          <a:p>
            <a:pPr lvl="1"/>
            <a:r>
              <a:rPr lang="en-US" dirty="0" smtClean="0"/>
              <a:t>Is there a statistically significant functional of phenotypic “theme” in a gene list?</a:t>
            </a:r>
          </a:p>
          <a:p>
            <a:pPr lvl="1"/>
            <a:r>
              <a:rPr lang="en-US" dirty="0" smtClean="0"/>
              <a:t>Are there mouse models available?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673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07-16 at 1.19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265"/>
            <a:ext cx="9144000" cy="509421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995781" y="1959046"/>
            <a:ext cx="899945" cy="254000"/>
          </a:xfrm>
          <a:prstGeom prst="wedgeRectCallout">
            <a:avLst>
              <a:gd name="adj1" fmla="val -12231"/>
              <a:gd name="adj2" fmla="val -246686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46394" y="130247"/>
            <a:ext cx="5341180" cy="369332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. Find </a:t>
            </a:r>
            <a:r>
              <a:rPr lang="en-US" dirty="0"/>
              <a:t>the genes annotated to </a:t>
            </a:r>
            <a:r>
              <a:rPr lang="en-US" dirty="0" smtClean="0"/>
              <a:t>“lung development”.</a:t>
            </a: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73270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6" y="397982"/>
            <a:ext cx="8733673" cy="6421276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2260803" y="3323196"/>
            <a:ext cx="899945" cy="254000"/>
          </a:xfrm>
          <a:prstGeom prst="wedgeRectCallout">
            <a:avLst>
              <a:gd name="adj1" fmla="val -34862"/>
              <a:gd name="adj2" fmla="val 314659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4174314" y="4683358"/>
            <a:ext cx="899945" cy="254000"/>
          </a:xfrm>
          <a:prstGeom prst="wedgeRectCallout">
            <a:avLst>
              <a:gd name="adj1" fmla="val -86780"/>
              <a:gd name="adj2" fmla="val 18257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894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7-19 at 11.34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00"/>
            <a:ext cx="9144000" cy="386100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3280551" y="3401653"/>
            <a:ext cx="899945" cy="254000"/>
          </a:xfrm>
          <a:prstGeom prst="wedgeRectCallout">
            <a:avLst>
              <a:gd name="adj1" fmla="val -76130"/>
              <a:gd name="adj2" fmla="val 125972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Type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340087" y="4098738"/>
            <a:ext cx="899945" cy="254000"/>
          </a:xfrm>
          <a:prstGeom prst="wedgeRectCallout">
            <a:avLst>
              <a:gd name="adj1" fmla="val 71637"/>
              <a:gd name="adj2" fmla="val 107103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631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11.35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0"/>
            <a:ext cx="9144000" cy="3543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ular Callout 2"/>
          <p:cNvSpPr/>
          <p:nvPr/>
        </p:nvSpPr>
        <p:spPr>
          <a:xfrm>
            <a:off x="6598198" y="1676265"/>
            <a:ext cx="899945" cy="254000"/>
          </a:xfrm>
          <a:prstGeom prst="wedgeRectCallout">
            <a:avLst>
              <a:gd name="adj1" fmla="val -52168"/>
              <a:gd name="adj2" fmla="val 201447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53040" y="291905"/>
            <a:ext cx="4301636" cy="369332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Save the list of lung development genes.</a:t>
            </a: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615740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11.39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651000"/>
            <a:ext cx="4000500" cy="354330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3028468" y="1524000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4941184" y="3352800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927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11.40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6" y="1792112"/>
            <a:ext cx="8568452" cy="2850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ular Callout 2"/>
          <p:cNvSpPr/>
          <p:nvPr/>
        </p:nvSpPr>
        <p:spPr>
          <a:xfrm>
            <a:off x="1620563" y="2362278"/>
            <a:ext cx="899945" cy="254000"/>
          </a:xfrm>
          <a:prstGeom prst="wedgeRectCallout">
            <a:avLst>
              <a:gd name="adj1" fmla="val -52168"/>
              <a:gd name="adj2" fmla="val 201447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Type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7212041" y="3676899"/>
            <a:ext cx="899945" cy="254000"/>
          </a:xfrm>
          <a:prstGeom prst="wedgeRectCallout">
            <a:avLst>
              <a:gd name="adj1" fmla="val -52168"/>
              <a:gd name="adj2" fmla="val 201447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2399496" y="3039611"/>
            <a:ext cx="899945" cy="254000"/>
          </a:xfrm>
          <a:prstGeom prst="wedgeRectCallout">
            <a:avLst>
              <a:gd name="adj1" fmla="val -52168"/>
              <a:gd name="adj2" fmla="val 201447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. Type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80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7-16 at 1.31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460"/>
            <a:ext cx="9144000" cy="5232166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2309808" y="897460"/>
            <a:ext cx="899945" cy="254000"/>
          </a:xfrm>
          <a:prstGeom prst="wedgeRectCallout">
            <a:avLst>
              <a:gd name="adj1" fmla="val -52168"/>
              <a:gd name="adj2" fmla="val 248619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09753" y="189468"/>
            <a:ext cx="2645493" cy="369332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. Intersect the gene lists</a:t>
            </a: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748304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1.45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6" y="1447800"/>
            <a:ext cx="8846567" cy="3818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ular Callout 2"/>
          <p:cNvSpPr/>
          <p:nvPr/>
        </p:nvSpPr>
        <p:spPr>
          <a:xfrm>
            <a:off x="2607723" y="2714238"/>
            <a:ext cx="899945" cy="254000"/>
          </a:xfrm>
          <a:prstGeom prst="wedgeRectCallout">
            <a:avLst>
              <a:gd name="adj1" fmla="val -291837"/>
              <a:gd name="adj2" fmla="val 119233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2416144" y="4247428"/>
            <a:ext cx="899945" cy="254000"/>
          </a:xfrm>
          <a:prstGeom prst="wedgeRectCallout">
            <a:avLst>
              <a:gd name="adj1" fmla="val -275448"/>
              <a:gd name="adj2" fmla="val -24818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914697" y="2124533"/>
            <a:ext cx="899945" cy="254000"/>
          </a:xfrm>
          <a:prstGeom prst="wedgeRectCallout">
            <a:avLst>
              <a:gd name="adj1" fmla="val 55713"/>
              <a:gd name="adj2" fmla="val 185154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3. Click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Picture 6" descr="Screen Shot 2014-07-19 at 1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58" y="2753060"/>
            <a:ext cx="2590800" cy="156210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5747562" y="3304910"/>
            <a:ext cx="818132" cy="229200"/>
          </a:xfrm>
          <a:prstGeom prst="wedgeRectCallout">
            <a:avLst>
              <a:gd name="adj1" fmla="val -71544"/>
              <a:gd name="adj2" fmla="val 159444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4</a:t>
            </a:r>
            <a:r>
              <a:rPr lang="en-US" sz="1600" dirty="0" smtClean="0">
                <a:solidFill>
                  <a:schemeClr val="tx1"/>
                </a:solidFill>
              </a:rPr>
              <a:t>. Type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6386885" y="4188160"/>
            <a:ext cx="899945" cy="254000"/>
          </a:xfrm>
          <a:prstGeom prst="wedgeRectCallout">
            <a:avLst>
              <a:gd name="adj1" fmla="val -58824"/>
              <a:gd name="adj2" fmla="val -199513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5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03171" y="362003"/>
            <a:ext cx="3783714" cy="646331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dirty="0"/>
              <a:t>7</a:t>
            </a:r>
            <a:r>
              <a:rPr lang="en-US" dirty="0" smtClean="0"/>
              <a:t>. Save the intersected genes to a list (Gene List 3)</a:t>
            </a: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908288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7-19 at 1.49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300"/>
            <a:ext cx="9144000" cy="3314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ular Callout 2"/>
          <p:cNvSpPr/>
          <p:nvPr/>
        </p:nvSpPr>
        <p:spPr>
          <a:xfrm>
            <a:off x="790573" y="3305839"/>
            <a:ext cx="899945" cy="254000"/>
          </a:xfrm>
          <a:prstGeom prst="wedgeRectCallout">
            <a:avLst>
              <a:gd name="adj1" fmla="val -49506"/>
              <a:gd name="adj2" fmla="val 187294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011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7-19 at 1.51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9144000" cy="3837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ular Callout 2"/>
          <p:cNvSpPr/>
          <p:nvPr/>
        </p:nvSpPr>
        <p:spPr>
          <a:xfrm>
            <a:off x="4803989" y="1710534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263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Bioinformatics Tools for Gene List Annotation and Analysis in Mouse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3451"/>
            <a:ext cx="8229600" cy="4525963"/>
          </a:xfrm>
        </p:spPr>
        <p:txBody>
          <a:bodyPr/>
          <a:lstStyle/>
          <a:p>
            <a:r>
              <a:rPr lang="en-US" dirty="0" smtClean="0"/>
              <a:t>Batch Query Tool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www.informatics.jax.org</a:t>
            </a:r>
            <a:r>
              <a:rPr lang="en-US" dirty="0"/>
              <a:t>/batch</a:t>
            </a:r>
            <a:endParaRPr lang="en-US" dirty="0" smtClean="0"/>
          </a:p>
          <a:p>
            <a:r>
              <a:rPr lang="en-US" dirty="0" smtClean="0"/>
              <a:t>Mouse Mine</a:t>
            </a:r>
          </a:p>
          <a:p>
            <a:pPr lvl="1"/>
            <a:r>
              <a:rPr lang="en-US" dirty="0" err="1" smtClean="0"/>
              <a:t>www.mousemine.org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713" y="3422650"/>
            <a:ext cx="33909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1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6 at 1.38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" y="1117600"/>
            <a:ext cx="8293652" cy="4183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ular Callout 2"/>
          <p:cNvSpPr/>
          <p:nvPr/>
        </p:nvSpPr>
        <p:spPr>
          <a:xfrm>
            <a:off x="1078656" y="2624934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93537" y="2859482"/>
            <a:ext cx="3485263" cy="11201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i="1" dirty="0" smtClean="0">
                <a:solidFill>
                  <a:schemeClr val="tx1"/>
                </a:solidFill>
              </a:rPr>
              <a:t>Download results or forward results to another tool such as Galaxy or Genome Space using Destination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225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6 at 1.3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5" y="1054100"/>
            <a:ext cx="8591826" cy="44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9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5583" y="2345151"/>
            <a:ext cx="7044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BONUS 1: What are </a:t>
            </a:r>
            <a:r>
              <a:rPr lang="en-US" sz="3200" b="1" dirty="0" smtClean="0"/>
              <a:t>all</a:t>
            </a:r>
            <a:r>
              <a:rPr lang="en-US" sz="3200" dirty="0" smtClean="0"/>
              <a:t> the phenotypes associated with those 561 genes in the Chromosome 1 region?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490133" y="5164667"/>
            <a:ext cx="53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Use the template search/query tools in </a:t>
            </a:r>
            <a:r>
              <a:rPr lang="en-US" dirty="0" err="1" smtClean="0"/>
              <a:t>MouseMine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27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0"/>
            <a:ext cx="8715570" cy="685800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2635676" y="3192135"/>
            <a:ext cx="899945" cy="254000"/>
          </a:xfrm>
          <a:prstGeom prst="wedgeRectCallout">
            <a:avLst>
              <a:gd name="adj1" fmla="val 42349"/>
              <a:gd name="adj2" fmla="val 19672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4764833" y="4974040"/>
            <a:ext cx="899945" cy="254000"/>
          </a:xfrm>
          <a:prstGeom prst="wedgeRectCallout">
            <a:avLst>
              <a:gd name="adj1" fmla="val -126718"/>
              <a:gd name="adj2" fmla="val 36344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877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07-19 at 2.06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7588"/>
            <a:ext cx="9144000" cy="3070602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335450" y="2788934"/>
            <a:ext cx="899945" cy="254000"/>
          </a:xfrm>
          <a:prstGeom prst="wedgeRectCallout">
            <a:avLst>
              <a:gd name="adj1" fmla="val 24365"/>
              <a:gd name="adj2" fmla="val 292324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5968148" y="3211822"/>
            <a:ext cx="899945" cy="254000"/>
          </a:xfrm>
          <a:prstGeom prst="wedgeRectCallout">
            <a:avLst>
              <a:gd name="adj1" fmla="val -56163"/>
              <a:gd name="adj2" fmla="val 154274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. Select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335450" y="4327246"/>
            <a:ext cx="899945" cy="254000"/>
          </a:xfrm>
          <a:prstGeom prst="wedgeRectCallout">
            <a:avLst>
              <a:gd name="adj1" fmla="val 78292"/>
              <a:gd name="adj2" fmla="val -5800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3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153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19 at 2.0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5" y="1320800"/>
            <a:ext cx="8873067" cy="408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8983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5317" y="2497551"/>
            <a:ext cx="7044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BONUS 2: What if you wanted to add genes associated with lung </a:t>
            </a:r>
            <a:r>
              <a:rPr lang="en-US" sz="3200" i="1" dirty="0" smtClean="0"/>
              <a:t>phenotypes to </a:t>
            </a:r>
            <a:r>
              <a:rPr lang="en-US" sz="3200" dirty="0" smtClean="0"/>
              <a:t>your list of lung </a:t>
            </a:r>
            <a:r>
              <a:rPr lang="en-US" sz="3200" i="1" dirty="0" smtClean="0"/>
              <a:t>development </a:t>
            </a:r>
            <a:r>
              <a:rPr lang="en-US" sz="3200" dirty="0" smtClean="0"/>
              <a:t>genes?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337733" y="5012267"/>
            <a:ext cx="6276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Search for genes associated with lung phenotypes in mouse.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Add those genes to Gene List 2 (the lung development genes).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Re-run the list intersection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8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2.15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" y="914400"/>
            <a:ext cx="8551333" cy="469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ular Callout 2"/>
          <p:cNvSpPr/>
          <p:nvPr/>
        </p:nvSpPr>
        <p:spPr>
          <a:xfrm>
            <a:off x="1303746" y="660667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95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2.14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592"/>
            <a:ext cx="9144000" cy="48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Shot 2014-07-19 at 2.16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1" y="3014134"/>
            <a:ext cx="4356100" cy="267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ular Callout 3"/>
          <p:cNvSpPr/>
          <p:nvPr/>
        </p:nvSpPr>
        <p:spPr>
          <a:xfrm>
            <a:off x="3163935" y="1600200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5653135" y="3784600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98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2.1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00"/>
            <a:ext cx="9144000" cy="3962710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3011535" y="3175000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16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5409" y="157233"/>
            <a:ext cx="8229600" cy="1143000"/>
          </a:xfrm>
        </p:spPr>
        <p:txBody>
          <a:bodyPr/>
          <a:lstStyle/>
          <a:p>
            <a:r>
              <a:rPr lang="en-US" dirty="0" smtClean="0"/>
              <a:t>Batch Query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Batch Query – Annotate a list of genes</a:t>
            </a:r>
          </a:p>
          <a:p>
            <a:pPr lvl="1"/>
            <a:r>
              <a:rPr lang="en-US" dirty="0" smtClean="0"/>
              <a:t>Upload a list of symbols or other acceptable identifiers</a:t>
            </a:r>
          </a:p>
          <a:p>
            <a:pPr lvl="1"/>
            <a:r>
              <a:rPr lang="en-US" dirty="0" smtClean="0"/>
              <a:t>Generate the annotations you are interested in</a:t>
            </a:r>
          </a:p>
          <a:p>
            <a:pPr lvl="1"/>
            <a:r>
              <a:rPr lang="en-US" dirty="0" smtClean="0"/>
              <a:t>Download the results</a:t>
            </a:r>
            <a:endParaRPr lang="en-US" dirty="0"/>
          </a:p>
          <a:p>
            <a:r>
              <a:rPr lang="en-US" dirty="0" smtClean="0"/>
              <a:t>Batch Query does not provide gene list analysis tools such as gene set enrichment</a:t>
            </a:r>
          </a:p>
          <a:p>
            <a:r>
              <a:rPr lang="en-US" i="1" dirty="0" smtClean="0"/>
              <a:t>Example gene lists are available </a:t>
            </a:r>
            <a:r>
              <a:rPr lang="en-US" i="1" dirty="0" smtClean="0"/>
              <a:t>on </a:t>
            </a:r>
            <a:r>
              <a:rPr lang="en-US" i="1" dirty="0" err="1" smtClean="0"/>
              <a:t>DropBox</a:t>
            </a:r>
            <a:r>
              <a:rPr lang="en-US" i="1" dirty="0" smtClean="0"/>
              <a:t> site</a:t>
            </a:r>
          </a:p>
          <a:p>
            <a:pPr lvl="1"/>
            <a:r>
              <a:rPr lang="en-US" i="1" dirty="0"/>
              <a:t>https://</a:t>
            </a:r>
            <a:r>
              <a:rPr lang="en-US" i="1" dirty="0" err="1"/>
              <a:t>www.dropbox.com</a:t>
            </a:r>
            <a:r>
              <a:rPr lang="en-US" i="1" dirty="0"/>
              <a:t>/</a:t>
            </a:r>
            <a:r>
              <a:rPr lang="en-US" i="1" dirty="0" err="1"/>
              <a:t>sh</a:t>
            </a:r>
            <a:r>
              <a:rPr lang="en-US" i="1" dirty="0"/>
              <a:t>/seqishl631f363x/AADoBskzYjPt_iJI21dxJqV8a</a:t>
            </a:r>
            <a:endParaRPr lang="en-US" i="1" dirty="0"/>
          </a:p>
        </p:txBody>
      </p:sp>
      <p:pic>
        <p:nvPicPr>
          <p:cNvPr id="4" name="Picture 3" descr="nutshel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905" y="206653"/>
            <a:ext cx="1950571" cy="16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69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2.17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700"/>
            <a:ext cx="9144000" cy="2752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2572453" y="3688947"/>
            <a:ext cx="5115280" cy="4089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i="1" dirty="0" smtClean="0">
                <a:solidFill>
                  <a:schemeClr val="tx1"/>
                </a:solidFill>
              </a:rPr>
              <a:t>Not sure what term to type in? See next two slides!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958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2.18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3640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73120" y="1521481"/>
            <a:ext cx="5115280" cy="22207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i="1" dirty="0" smtClean="0">
                <a:solidFill>
                  <a:schemeClr val="tx1"/>
                </a:solidFill>
              </a:rPr>
              <a:t>MGI uses standard vocabularies for annotating gene function, phenotypes, etc.</a:t>
            </a:r>
          </a:p>
          <a:p>
            <a:endParaRPr lang="en-US" i="1" dirty="0">
              <a:solidFill>
                <a:schemeClr val="tx1"/>
              </a:solidFill>
            </a:endParaRPr>
          </a:p>
          <a:p>
            <a:r>
              <a:rPr lang="en-US" i="1" dirty="0" smtClean="0">
                <a:solidFill>
                  <a:schemeClr val="tx1"/>
                </a:solidFill>
              </a:rPr>
              <a:t>Use the vocabulary browsers at MGI to get ideas for what terms to use in the </a:t>
            </a:r>
            <a:r>
              <a:rPr lang="en-US" i="1" dirty="0" err="1" smtClean="0">
                <a:solidFill>
                  <a:schemeClr val="tx1"/>
                </a:solidFill>
              </a:rPr>
              <a:t>MouseMine</a:t>
            </a:r>
            <a:r>
              <a:rPr lang="en-US" i="1" dirty="0" smtClean="0">
                <a:solidFill>
                  <a:schemeClr val="tx1"/>
                </a:solidFill>
              </a:rPr>
              <a:t> searches.</a:t>
            </a:r>
          </a:p>
          <a:p>
            <a:endParaRPr lang="en-US" i="1" dirty="0">
              <a:solidFill>
                <a:schemeClr val="tx1"/>
              </a:solidFill>
            </a:endParaRPr>
          </a:p>
          <a:p>
            <a:r>
              <a:rPr lang="en-US" i="1" dirty="0" err="1" smtClean="0">
                <a:solidFill>
                  <a:schemeClr val="tx1"/>
                </a:solidFill>
              </a:rPr>
              <a:t>www.informatics.jax.org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1231056" y="525201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2131001" y="3878001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5994279" y="4826268"/>
            <a:ext cx="899945" cy="254000"/>
          </a:xfrm>
          <a:prstGeom prst="wedgeRectCallout">
            <a:avLst>
              <a:gd name="adj1" fmla="val -122748"/>
              <a:gd name="adj2" fmla="val 221951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3.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52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2.19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4" y="0"/>
            <a:ext cx="585153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25520" y="2656014"/>
            <a:ext cx="5115280" cy="7645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i="1" dirty="0" smtClean="0">
                <a:solidFill>
                  <a:schemeClr val="tx1"/>
                </a:solidFill>
              </a:rPr>
              <a:t>These are the high level Mammalian Phenotype (MP) terms used to annotated mouse phenotypes in MGI. 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13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7-19 at 2.21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700"/>
            <a:ext cx="9144000" cy="27511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20279" y="1364735"/>
            <a:ext cx="3572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*respiratory system phenotype*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3020334" y="1364735"/>
            <a:ext cx="899945" cy="400110"/>
          </a:xfrm>
          <a:prstGeom prst="wedgeRectCallout">
            <a:avLst>
              <a:gd name="adj1" fmla="val -79470"/>
              <a:gd name="adj2" fmla="val 470344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Type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5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2.2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76301"/>
            <a:ext cx="8856133" cy="4935856"/>
          </a:xfrm>
          <a:prstGeom prst="rect">
            <a:avLst/>
          </a:prstGeom>
        </p:spPr>
      </p:pic>
      <p:pic>
        <p:nvPicPr>
          <p:cNvPr id="3" name="Picture 2" descr="Screen Shot 2014-07-19 at 2.2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567" y="3276600"/>
            <a:ext cx="4076700" cy="2933700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6146679" y="2777334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7211001" y="3149600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2</a:t>
            </a:r>
            <a:r>
              <a:rPr lang="en-US" sz="1600" dirty="0" smtClean="0">
                <a:solidFill>
                  <a:schemeClr val="tx1"/>
                </a:solidFill>
              </a:rPr>
              <a:t>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6146679" y="4978668"/>
            <a:ext cx="899945" cy="254000"/>
          </a:xfrm>
          <a:prstGeom prst="wedgeRectCallout">
            <a:avLst>
              <a:gd name="adj1" fmla="val -122748"/>
              <a:gd name="adj2" fmla="val -291382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3.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22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2.23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7900"/>
            <a:ext cx="9144000" cy="2360591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7569079" y="3471601"/>
            <a:ext cx="899945" cy="254000"/>
          </a:xfrm>
          <a:prstGeom prst="wedgeRectCallout">
            <a:avLst>
              <a:gd name="adj1" fmla="val -36194"/>
              <a:gd name="adj2" fmla="val 24861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84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9 at 2.27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4" y="550334"/>
            <a:ext cx="7199197" cy="2311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Shot 2014-07-19 at 2.28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6" y="4063365"/>
            <a:ext cx="7924800" cy="1510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4028720" y="2377873"/>
            <a:ext cx="5115280" cy="967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i="1" dirty="0" smtClean="0">
                <a:solidFill>
                  <a:schemeClr val="tx1"/>
                </a:solidFill>
              </a:rPr>
              <a:t>You can see that Gene List 2 has more genes in it now. Click to see the list and update the list description.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0186" y="5090171"/>
            <a:ext cx="5115280" cy="7010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i="1" dirty="0" smtClean="0">
                <a:solidFill>
                  <a:schemeClr val="tx1"/>
                </a:solidFill>
              </a:rPr>
              <a:t>After intersecting Gene List 1 with the updated Gene List 2 you get 27 lung related genes instead of 2. 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24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7089"/>
            <a:ext cx="8229600" cy="1143000"/>
          </a:xfrm>
        </p:spPr>
        <p:txBody>
          <a:bodyPr/>
          <a:lstStyle/>
          <a:p>
            <a:r>
              <a:rPr lang="en-US" dirty="0" smtClean="0"/>
              <a:t>Your Turn!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5911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There are many heritable phenotypes in the MGI database where the phenotype has been mapped but the causative gene is not known. </a:t>
            </a:r>
          </a:p>
          <a:p>
            <a:r>
              <a:rPr lang="en-US" dirty="0" err="1" smtClean="0"/>
              <a:t>Eccp</a:t>
            </a:r>
            <a:r>
              <a:rPr lang="en-US" dirty="0" smtClean="0"/>
              <a:t> (eccentric pupil) has been mapped to </a:t>
            </a:r>
            <a:r>
              <a:rPr lang="en-US" dirty="0"/>
              <a:t>chromosome 12 (Chr12:35901444-</a:t>
            </a:r>
            <a:r>
              <a:rPr lang="en-US" dirty="0" smtClean="0"/>
              <a:t>82619165; GRCm38)</a:t>
            </a:r>
          </a:p>
          <a:p>
            <a:pPr lvl="1"/>
            <a:r>
              <a:rPr lang="en-US" dirty="0" smtClean="0"/>
              <a:t>Look up </a:t>
            </a:r>
            <a:r>
              <a:rPr lang="en-US" dirty="0" err="1" smtClean="0"/>
              <a:t>Eccp</a:t>
            </a:r>
            <a:r>
              <a:rPr lang="en-US" dirty="0" smtClean="0"/>
              <a:t> locus in MGI</a:t>
            </a:r>
          </a:p>
          <a:p>
            <a:pPr lvl="2"/>
            <a:r>
              <a:rPr lang="en-US" dirty="0" smtClean="0"/>
              <a:t>How was this phenotype identified?</a:t>
            </a:r>
          </a:p>
          <a:p>
            <a:pPr lvl="2"/>
            <a:r>
              <a:rPr lang="en-US" dirty="0" smtClean="0"/>
              <a:t>What strains were used for mapping?</a:t>
            </a:r>
          </a:p>
          <a:p>
            <a:pPr lvl="2"/>
            <a:r>
              <a:rPr lang="en-US" dirty="0" smtClean="0"/>
              <a:t>Is the mouse strain available?</a:t>
            </a:r>
          </a:p>
          <a:p>
            <a:pPr lvl="1"/>
            <a:r>
              <a:rPr lang="en-US" dirty="0" smtClean="0"/>
              <a:t> Use </a:t>
            </a:r>
            <a:r>
              <a:rPr lang="en-US" dirty="0" err="1" smtClean="0"/>
              <a:t>MouseMine</a:t>
            </a:r>
            <a:r>
              <a:rPr lang="en-US" dirty="0" smtClean="0"/>
              <a:t> to find genes in the mapped region that are associated with eye phenotypes</a:t>
            </a:r>
          </a:p>
          <a:p>
            <a:pPr lvl="1"/>
            <a:r>
              <a:rPr lang="en-US" dirty="0" smtClean="0"/>
              <a:t>Use the list of genes you find using </a:t>
            </a:r>
            <a:r>
              <a:rPr lang="en-US" dirty="0" err="1" smtClean="0"/>
              <a:t>MouseMine</a:t>
            </a:r>
            <a:r>
              <a:rPr lang="en-US" dirty="0" smtClean="0"/>
              <a:t> as input into the SNP query form @ MGI to see if there are any SNPs in these genes between the strains used to map the phenotype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53734" y="5638807"/>
            <a:ext cx="3459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MGI: </a:t>
            </a:r>
            <a:r>
              <a:rPr lang="en-US" dirty="0" smtClean="0">
                <a:hlinkClick r:id="rId2"/>
              </a:rPr>
              <a:t>www.informatics.jax.org</a:t>
            </a:r>
            <a:endParaRPr lang="en-US" dirty="0" smtClean="0"/>
          </a:p>
          <a:p>
            <a:r>
              <a:rPr lang="en-US" dirty="0" err="1" smtClean="0"/>
              <a:t>MouseMine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www.mousemine.org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6334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7-16 at 1.50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9" y="1388530"/>
            <a:ext cx="8357107" cy="3541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538476" y="5434016"/>
            <a:ext cx="3735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http://</a:t>
            </a:r>
            <a:r>
              <a:rPr lang="en-US" dirty="0" err="1"/>
              <a:t>www.informatics.jax.org</a:t>
            </a:r>
            <a:r>
              <a:rPr lang="en-US" dirty="0"/>
              <a:t>/batch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0898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Batch Query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4529513" y="6247236"/>
            <a:ext cx="43200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i="1" dirty="0" smtClean="0"/>
              <a:t>Gene lists available from </a:t>
            </a:r>
            <a:r>
              <a:rPr lang="en-US" i="1" smtClean="0"/>
              <a:t>DropBox</a:t>
            </a:r>
            <a:r>
              <a:rPr lang="en-US" i="1" smtClean="0"/>
              <a:t> </a:t>
            </a:r>
            <a:r>
              <a:rPr lang="en-US" i="1" dirty="0" smtClean="0"/>
              <a:t>site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30268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6 at 1.50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48" y="142462"/>
            <a:ext cx="3314700" cy="364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Shot 2014-07-16 at 1.51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25" y="2897257"/>
            <a:ext cx="7339496" cy="2940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699565" y="363331"/>
            <a:ext cx="5064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Input</a:t>
            </a:r>
            <a:r>
              <a:rPr lang="en-US" sz="2000" dirty="0" smtClean="0"/>
              <a:t> can be gene symbols or other identifiers.</a:t>
            </a:r>
          </a:p>
          <a:p>
            <a:r>
              <a:rPr lang="en-US" sz="2000" dirty="0" smtClean="0"/>
              <a:t>Cut and paste a list or upload from a file.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101010" y="5845647"/>
            <a:ext cx="529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Output</a:t>
            </a:r>
            <a:r>
              <a:rPr lang="en-US" sz="2000" dirty="0" smtClean="0"/>
              <a:t> can be genome location, gene function, disease associations, etc.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448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6 at 1.5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4878"/>
            <a:ext cx="9144000" cy="2725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ular Callout 3"/>
          <p:cNvSpPr/>
          <p:nvPr/>
        </p:nvSpPr>
        <p:spPr>
          <a:xfrm>
            <a:off x="1401642" y="4738319"/>
            <a:ext cx="1613228" cy="553639"/>
          </a:xfrm>
          <a:prstGeom prst="wedgeRectCallout">
            <a:avLst>
              <a:gd name="adj1" fmla="val -99844"/>
              <a:gd name="adj2" fmla="val -191429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Paste gene list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2581526" y="1202197"/>
            <a:ext cx="1913170" cy="553639"/>
          </a:xfrm>
          <a:prstGeom prst="wedgeRectCallout">
            <a:avLst>
              <a:gd name="adj1" fmla="val -93683"/>
              <a:gd name="adj2" fmla="val 241423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2. Select input type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5042454" y="2094509"/>
            <a:ext cx="2604572" cy="553639"/>
          </a:xfrm>
          <a:prstGeom prst="wedgeRectCallout">
            <a:avLst>
              <a:gd name="adj1" fmla="val -93683"/>
              <a:gd name="adj2" fmla="val 241423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3. Select output options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942674" y="102955"/>
            <a:ext cx="912629" cy="493393"/>
          </a:xfrm>
          <a:prstGeom prst="wedgeRectCallout">
            <a:avLst>
              <a:gd name="adj1" fmla="val -87633"/>
              <a:gd name="adj2" fmla="val 389149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4. Click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87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6 at 1.5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9144000" cy="5545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934280" y="3634743"/>
            <a:ext cx="3162851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Gene Ontology annotations for input list of genes.</a:t>
            </a:r>
            <a:endParaRPr lang="en-US" sz="2000" dirty="0"/>
          </a:p>
        </p:txBody>
      </p:sp>
      <p:sp>
        <p:nvSpPr>
          <p:cNvPr id="4" name="Rectangular Callout 3"/>
          <p:cNvSpPr/>
          <p:nvPr/>
        </p:nvSpPr>
        <p:spPr>
          <a:xfrm>
            <a:off x="2667224" y="1332511"/>
            <a:ext cx="2098511" cy="553639"/>
          </a:xfrm>
          <a:prstGeom prst="wedgeRectCallout">
            <a:avLst>
              <a:gd name="adj1" fmla="val -110113"/>
              <a:gd name="adj2" fmla="val 103788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Download options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84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6 at 1.5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700"/>
            <a:ext cx="9144000" cy="5545288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1874303" y="1953154"/>
            <a:ext cx="1613228" cy="553639"/>
          </a:xfrm>
          <a:prstGeom prst="wedgeRectCallout">
            <a:avLst>
              <a:gd name="adj1" fmla="val -99844"/>
              <a:gd name="adj2" fmla="val -191429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1. Click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6423" y="441777"/>
            <a:ext cx="4607624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Modify search to select a new output type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9378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3952</TotalTime>
  <Words>1037</Words>
  <Application>Microsoft Macintosh PowerPoint</Application>
  <PresentationFormat>On-screen Show (4:3)</PresentationFormat>
  <Paragraphs>150</Paragraphs>
  <Slides>47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Making Sense of Gene Lists  using MGI</vt:lpstr>
      <vt:lpstr>PowerPoint Presentation</vt:lpstr>
      <vt:lpstr>Bioinformatics Tools for Gene List Annotation and Analysis in Mouse</vt:lpstr>
      <vt:lpstr>Batch Query in a Nutshell</vt:lpstr>
      <vt:lpstr>Batch Query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MouseMine in a Nutshell</vt:lpstr>
      <vt:lpstr>MouseMine@MGI</vt:lpstr>
      <vt:lpstr>MouseMine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Turn!</vt:lpstr>
    </vt:vector>
  </TitlesOfParts>
  <Company>The Jackson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MouseMine: Mouse Gene Lists (and a whole lot more)</dc:title>
  <dc:creator>Joel Richardson</dc:creator>
  <cp:lastModifiedBy>Carol Bult</cp:lastModifiedBy>
  <cp:revision>60</cp:revision>
  <dcterms:created xsi:type="dcterms:W3CDTF">2013-07-25T15:25:27Z</dcterms:created>
  <dcterms:modified xsi:type="dcterms:W3CDTF">2014-07-25T15:31:08Z</dcterms:modified>
</cp:coreProperties>
</file>